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6" r:id="rId5"/>
    <p:sldId id="272" r:id="rId6"/>
    <p:sldId id="270" r:id="rId7"/>
    <p:sldId id="271" r:id="rId8"/>
    <p:sldId id="268" r:id="rId9"/>
    <p:sldId id="278" r:id="rId10"/>
    <p:sldId id="279" r:id="rId11"/>
    <p:sldId id="280" r:id="rId12"/>
    <p:sldId id="281" r:id="rId13"/>
    <p:sldId id="274" r:id="rId14"/>
    <p:sldId id="282" r:id="rId15"/>
    <p:sldId id="269" r:id="rId16"/>
    <p:sldId id="275" r:id="rId17"/>
    <p:sldId id="283" r:id="rId18"/>
    <p:sldId id="284" r:id="rId19"/>
    <p:sldId id="285" r:id="rId20"/>
    <p:sldId id="286" r:id="rId21"/>
    <p:sldId id="287" r:id="rId22"/>
    <p:sldId id="289" r:id="rId23"/>
    <p:sldId id="288" r:id="rId24"/>
    <p:sldId id="276" r:id="rId25"/>
    <p:sldId id="277" r:id="rId26"/>
    <p:sldId id="264" r:id="rId27"/>
    <p:sldId id="265" r:id="rId28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F06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42"/>
    <p:restoredTop sz="94586"/>
  </p:normalViewPr>
  <p:slideViewPr>
    <p:cSldViewPr snapToGrid="0" snapToObjects="1">
      <p:cViewPr>
        <p:scale>
          <a:sx n="96" d="100"/>
          <a:sy n="96" d="100"/>
        </p:scale>
        <p:origin x="1128" y="3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770400"/>
          </a:xfrm>
        </p:spPr>
        <p:txBody>
          <a:bodyPr/>
          <a:lstStyle>
            <a:lvl1pPr>
              <a:defRPr b="1" u="none">
                <a:solidFill>
                  <a:schemeClr val="bg1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814094" y="3215094"/>
            <a:ext cx="5644106" cy="5832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  <a:ea typeface="微软雅黑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dirty="0" smtClean="0"/>
              <a:t>单击此处编辑母版副标题样式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0333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794A-6427-1142-8921-40BFA5A3E01F}" type="datetimeFigureOut">
              <a:rPr kumimoji="1" lang="zh-CN" altLang="en-US" smtClean="0"/>
              <a:t>16/11/15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FC7-A849-5345-B49A-FA4CD3BE2B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3960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794A-6427-1142-8921-40BFA5A3E01F}" type="datetimeFigureOut">
              <a:rPr kumimoji="1" lang="zh-CN" altLang="en-US" smtClean="0"/>
              <a:t>16/11/15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FC7-A849-5345-B49A-FA4CD3BE2B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6507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794A-6427-1142-8921-40BFA5A3E01F}" type="datetimeFigureOut">
              <a:rPr kumimoji="1" lang="zh-CN" altLang="en-US" smtClean="0"/>
              <a:t>16/11/15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FC7-A849-5345-B49A-FA4CD3BE2B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2317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89871"/>
            <a:ext cx="8229600" cy="4736291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  <a:ea typeface="微软雅黑"/>
              </a:defRPr>
            </a:lvl1pPr>
            <a:lvl2pPr>
              <a:defRPr sz="2400">
                <a:solidFill>
                  <a:srgbClr val="FFFFFF"/>
                </a:solidFill>
                <a:ea typeface="微软雅黑"/>
              </a:defRPr>
            </a:lvl2pPr>
            <a:lvl3pPr>
              <a:defRPr sz="2000">
                <a:solidFill>
                  <a:srgbClr val="FFFFFF"/>
                </a:solidFill>
                <a:ea typeface="微软雅黑"/>
              </a:defRPr>
            </a:lvl3pPr>
            <a:lvl4pPr>
              <a:defRPr sz="1800">
                <a:solidFill>
                  <a:srgbClr val="FFFFFF"/>
                </a:solidFill>
                <a:ea typeface="微软雅黑"/>
              </a:defRPr>
            </a:lvl4pPr>
            <a:lvl5pPr>
              <a:defRPr sz="1800">
                <a:solidFill>
                  <a:srgbClr val="FFFFFF"/>
                </a:solidFill>
                <a:ea typeface="微软雅黑"/>
              </a:defRPr>
            </a:lvl5pPr>
          </a:lstStyle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8745"/>
            <a:ext cx="6577289" cy="583200"/>
          </a:xfrm>
        </p:spPr>
        <p:txBody>
          <a:bodyPr>
            <a:normAutofit/>
          </a:bodyPr>
          <a:lstStyle>
            <a:lvl1pPr algn="l">
              <a:defRPr sz="3200">
                <a:solidFill>
                  <a:srgbClr val="DDF06E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pic>
        <p:nvPicPr>
          <p:cNvPr id="7" name="图片 6" descr="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933" y="264321"/>
            <a:ext cx="2159000" cy="69327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313267" y="289787"/>
            <a:ext cx="76200" cy="572158"/>
          </a:xfrm>
          <a:prstGeom prst="rect">
            <a:avLst/>
          </a:prstGeom>
          <a:solidFill>
            <a:srgbClr val="DDF06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967409"/>
            <a:ext cx="9144000" cy="5158753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210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89871"/>
            <a:ext cx="8229600" cy="4736291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  <a:ea typeface="微软雅黑"/>
              </a:defRPr>
            </a:lvl1pPr>
            <a:lvl2pPr>
              <a:defRPr sz="2400">
                <a:solidFill>
                  <a:srgbClr val="FFFFFF"/>
                </a:solidFill>
                <a:ea typeface="微软雅黑"/>
              </a:defRPr>
            </a:lvl2pPr>
            <a:lvl3pPr>
              <a:defRPr sz="2000">
                <a:solidFill>
                  <a:srgbClr val="FFFFFF"/>
                </a:solidFill>
                <a:ea typeface="微软雅黑"/>
              </a:defRPr>
            </a:lvl3pPr>
            <a:lvl4pPr>
              <a:defRPr sz="1800">
                <a:solidFill>
                  <a:srgbClr val="FFFFFF"/>
                </a:solidFill>
                <a:ea typeface="微软雅黑"/>
              </a:defRPr>
            </a:lvl4pPr>
            <a:lvl5pPr>
              <a:defRPr sz="1800">
                <a:solidFill>
                  <a:srgbClr val="FFFFFF"/>
                </a:solidFill>
                <a:ea typeface="微软雅黑"/>
              </a:defRPr>
            </a:lvl5pPr>
          </a:lstStyle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8745"/>
            <a:ext cx="6577289" cy="583200"/>
          </a:xfrm>
        </p:spPr>
        <p:txBody>
          <a:bodyPr>
            <a:normAutofit/>
          </a:bodyPr>
          <a:lstStyle>
            <a:lvl1pPr algn="l">
              <a:defRPr sz="3200">
                <a:solidFill>
                  <a:srgbClr val="DDF06E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pic>
        <p:nvPicPr>
          <p:cNvPr id="7" name="图片 6" descr="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933" y="264321"/>
            <a:ext cx="2159000" cy="69327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313267" y="289787"/>
            <a:ext cx="76200" cy="572158"/>
          </a:xfrm>
          <a:prstGeom prst="rect">
            <a:avLst/>
          </a:prstGeom>
          <a:solidFill>
            <a:srgbClr val="DDF06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alphaModFix amt="23000"/>
          </a:blip>
          <a:stretch>
            <a:fillRect/>
          </a:stretch>
        </p:blipFill>
        <p:spPr>
          <a:xfrm>
            <a:off x="2289691" y="1189454"/>
            <a:ext cx="4744798" cy="424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08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794A-6427-1142-8921-40BFA5A3E01F}" type="datetimeFigureOut">
              <a:rPr kumimoji="1" lang="zh-CN" altLang="en-US" smtClean="0"/>
              <a:t>16/11/15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FC7-A849-5345-B49A-FA4CD3BE2B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625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794A-6427-1142-8921-40BFA5A3E01F}" type="datetimeFigureOut">
              <a:rPr kumimoji="1" lang="zh-CN" altLang="en-US" smtClean="0"/>
              <a:t>16/11/15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FC7-A849-5345-B49A-FA4CD3BE2B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1958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794A-6427-1142-8921-40BFA5A3E01F}" type="datetimeFigureOut">
              <a:rPr kumimoji="1" lang="zh-CN" altLang="en-US" smtClean="0"/>
              <a:t>16/11/15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FC7-A849-5345-B49A-FA4CD3BE2B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8338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794A-6427-1142-8921-40BFA5A3E01F}" type="datetimeFigureOut">
              <a:rPr kumimoji="1" lang="zh-CN" altLang="en-US" smtClean="0"/>
              <a:t>16/11/15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FC7-A849-5345-B49A-FA4CD3BE2B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3235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794A-6427-1142-8921-40BFA5A3E01F}" type="datetimeFigureOut">
              <a:rPr kumimoji="1" lang="zh-CN" altLang="en-US" smtClean="0"/>
              <a:t>16/11/15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FC7-A849-5345-B49A-FA4CD3BE2B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2155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794A-6427-1142-8921-40BFA5A3E01F}" type="datetimeFigureOut">
              <a:rPr kumimoji="1" lang="zh-CN" altLang="en-US" smtClean="0"/>
              <a:t>16/11/15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FC7-A849-5345-B49A-FA4CD3BE2B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3960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C794A-6427-1142-8921-40BFA5A3E01F}" type="datetimeFigureOut">
              <a:rPr kumimoji="1" lang="zh-CN" altLang="en-US" smtClean="0"/>
              <a:t>16/11/15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BFC7-A849-5345-B49A-FA4CD3BE2B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5514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066795" y="1704539"/>
            <a:ext cx="7077205" cy="2362324"/>
          </a:xfrm>
        </p:spPr>
        <p:txBody>
          <a:bodyPr>
            <a:normAutofit fontScale="90000"/>
          </a:bodyPr>
          <a:lstStyle/>
          <a:p>
            <a:r>
              <a:rPr lang="en-US" altLang="zh-CN" sz="6000" b="0" dirty="0" smtClean="0"/>
              <a:t>Apache Kylin</a:t>
            </a:r>
            <a:br>
              <a:rPr lang="en-US" altLang="zh-CN" sz="6000" b="0" dirty="0" smtClean="0"/>
            </a:br>
            <a:r>
              <a:rPr lang="en-US" altLang="zh-CN" sz="6000" b="0" dirty="0" smtClean="0"/>
              <a:t>ASF</a:t>
            </a:r>
            <a:r>
              <a:rPr lang="zh-CN" altLang="en-US" sz="6000" b="0" dirty="0" smtClean="0"/>
              <a:t>顶级开源项目介绍</a:t>
            </a:r>
            <a:endParaRPr kumimoji="1" lang="zh-CN" altLang="en-US" sz="6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045906" y="4066863"/>
            <a:ext cx="4362189" cy="1820369"/>
          </a:xfrm>
        </p:spPr>
        <p:txBody>
          <a:bodyPr/>
          <a:lstStyle/>
          <a:p>
            <a:r>
              <a:rPr kumimoji="1" lang="zh-CN" altLang="en-US" dirty="0" smtClean="0"/>
              <a:t>韩卿 ｜ </a:t>
            </a:r>
            <a:r>
              <a:rPr kumimoji="1" lang="en-US" altLang="zh-CN" dirty="0" smtClean="0"/>
              <a:t>Luke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Han</a:t>
            </a:r>
          </a:p>
          <a:p>
            <a:r>
              <a:rPr kumimoji="1" lang="en-US" altLang="zh-CN" dirty="0" smtClean="0"/>
              <a:t>--Kyligence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CEO</a:t>
            </a:r>
          </a:p>
          <a:p>
            <a:r>
              <a:rPr kumimoji="1" lang="en-US" altLang="zh-CN" dirty="0" smtClean="0"/>
              <a:t>--Apache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Kylin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PMC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Chair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878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理论基础：</a:t>
            </a:r>
            <a:r>
              <a:rPr kumimoji="1" lang="en-US" altLang="zh-CN" dirty="0" smtClean="0"/>
              <a:t>O(1) vs O(N)</a:t>
            </a:r>
            <a:endParaRPr kumimoji="1" lang="zh-CN" altLang="en-US" dirty="0"/>
          </a:p>
        </p:txBody>
      </p:sp>
      <p:sp>
        <p:nvSpPr>
          <p:cNvPr id="35" name="Content Placeholder 34"/>
          <p:cNvSpPr>
            <a:spLocks noGrp="1"/>
          </p:cNvSpPr>
          <p:nvPr>
            <p:ph idx="1"/>
          </p:nvPr>
        </p:nvSpPr>
        <p:spPr>
          <a:xfrm>
            <a:off x="457200" y="1389871"/>
            <a:ext cx="7838661" cy="902755"/>
          </a:xfrm>
        </p:spPr>
        <p:txBody>
          <a:bodyPr/>
          <a:lstStyle/>
          <a:p>
            <a:r>
              <a:rPr lang="en-US" dirty="0" smtClean="0"/>
              <a:t>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766"/>
            <a:ext cx="9144000" cy="402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80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Apache Kylin </a:t>
            </a:r>
            <a:r>
              <a:rPr kumimoji="1" lang="zh-CN" altLang="en-US" dirty="0" smtClean="0"/>
              <a:t>架构</a:t>
            </a:r>
            <a:endParaRPr kumimoji="1" lang="zh-CN" altLang="en-US" dirty="0"/>
          </a:p>
        </p:txBody>
      </p:sp>
      <p:sp>
        <p:nvSpPr>
          <p:cNvPr id="35" name="Content Placeholder 34"/>
          <p:cNvSpPr>
            <a:spLocks noGrp="1"/>
          </p:cNvSpPr>
          <p:nvPr>
            <p:ph idx="1"/>
          </p:nvPr>
        </p:nvSpPr>
        <p:spPr>
          <a:xfrm>
            <a:off x="457200" y="1389871"/>
            <a:ext cx="7838661" cy="902755"/>
          </a:xfrm>
        </p:spPr>
        <p:txBody>
          <a:bodyPr/>
          <a:lstStyle/>
          <a:p>
            <a:r>
              <a:rPr lang="en-US" dirty="0" smtClean="0"/>
              <a:t>S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5497"/>
            <a:ext cx="9144000" cy="438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8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超高性能的</a:t>
            </a:r>
            <a:r>
              <a:rPr kumimoji="1" lang="en-US" altLang="zh-CN" dirty="0" smtClean="0"/>
              <a:t>OLAP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 Hadoop</a:t>
            </a:r>
            <a:endParaRPr kumimoji="1" lang="zh-CN" altLang="en-US" dirty="0"/>
          </a:p>
        </p:txBody>
      </p:sp>
      <p:sp>
        <p:nvSpPr>
          <p:cNvPr id="35" name="Content Placeholder 34"/>
          <p:cNvSpPr>
            <a:spLocks noGrp="1"/>
          </p:cNvSpPr>
          <p:nvPr>
            <p:ph idx="1"/>
          </p:nvPr>
        </p:nvSpPr>
        <p:spPr>
          <a:xfrm>
            <a:off x="457200" y="1389871"/>
            <a:ext cx="7838661" cy="90275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查询性能提升</a:t>
            </a:r>
            <a:r>
              <a:rPr lang="en-US" altLang="zh-CN" dirty="0">
                <a:solidFill>
                  <a:schemeClr val="accent1"/>
                </a:solidFill>
              </a:rPr>
              <a:t>60~300</a:t>
            </a:r>
            <a:r>
              <a:rPr lang="zh-CN" altLang="en-US" dirty="0">
                <a:solidFill>
                  <a:schemeClr val="accent1"/>
                </a:solidFill>
              </a:rPr>
              <a:t>倍，水平扩展支持高并发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2626"/>
            <a:ext cx="9144000" cy="362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5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关于</a:t>
            </a:r>
            <a:r>
              <a:rPr kumimoji="1" lang="en-US" altLang="zh-CN" dirty="0" smtClean="0"/>
              <a:t>ASF</a:t>
            </a:r>
            <a:endParaRPr kumimoji="1" lang="zh-CN" altLang="en-US" dirty="0"/>
          </a:p>
        </p:txBody>
      </p:sp>
      <p:sp>
        <p:nvSpPr>
          <p:cNvPr id="35" name="Content Placeholder 34"/>
          <p:cNvSpPr>
            <a:spLocks noGrp="1"/>
          </p:cNvSpPr>
          <p:nvPr>
            <p:ph idx="1"/>
          </p:nvPr>
        </p:nvSpPr>
        <p:spPr>
          <a:xfrm>
            <a:off x="457200" y="1389871"/>
            <a:ext cx="8435009" cy="4586859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</a:rPr>
              <a:t>ASF</a:t>
            </a:r>
            <a:r>
              <a:rPr lang="zh-CN" altLang="en-US" dirty="0">
                <a:solidFill>
                  <a:schemeClr val="accent1"/>
                </a:solidFill>
              </a:rPr>
              <a:t>－</a:t>
            </a:r>
            <a:r>
              <a:rPr lang="en-US" altLang="zh-CN" dirty="0" smtClean="0">
                <a:solidFill>
                  <a:schemeClr val="accent1"/>
                </a:solidFill>
              </a:rPr>
              <a:t>Apache</a:t>
            </a:r>
            <a:r>
              <a:rPr lang="zh-CN" altLang="en-US" dirty="0" smtClean="0">
                <a:solidFill>
                  <a:schemeClr val="accent1"/>
                </a:solidFill>
              </a:rPr>
              <a:t> 软件基金会</a:t>
            </a:r>
            <a:endParaRPr lang="en-US" altLang="zh-CN" dirty="0" smtClean="0">
              <a:solidFill>
                <a:schemeClr val="accent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accent1"/>
                </a:solidFill>
              </a:rPr>
              <a:t>成立于</a:t>
            </a:r>
            <a:r>
              <a:rPr lang="en-US" altLang="zh-CN" dirty="0" smtClean="0">
                <a:solidFill>
                  <a:schemeClr val="accent1"/>
                </a:solidFill>
              </a:rPr>
              <a:t>1999</a:t>
            </a:r>
            <a:r>
              <a:rPr lang="zh-CN" altLang="en-US" dirty="0" smtClean="0">
                <a:solidFill>
                  <a:schemeClr val="accent1"/>
                </a:solidFill>
              </a:rPr>
              <a:t>年的非公益性组织</a:t>
            </a:r>
            <a:endParaRPr lang="en-US" altLang="zh-CN" dirty="0" smtClean="0">
              <a:solidFill>
                <a:schemeClr val="accent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accent1"/>
                </a:solidFill>
              </a:rPr>
              <a:t>近</a:t>
            </a:r>
            <a:r>
              <a:rPr lang="en-US" altLang="zh-CN" dirty="0" smtClean="0">
                <a:solidFill>
                  <a:schemeClr val="accent1"/>
                </a:solidFill>
              </a:rPr>
              <a:t>600</a:t>
            </a:r>
            <a:r>
              <a:rPr lang="zh-CN" altLang="en-US" dirty="0" smtClean="0">
                <a:solidFill>
                  <a:schemeClr val="accent1"/>
                </a:solidFill>
              </a:rPr>
              <a:t>位会员，</a:t>
            </a:r>
            <a:r>
              <a:rPr lang="en-US" altLang="zh-CN" dirty="0">
                <a:solidFill>
                  <a:schemeClr val="accent1"/>
                </a:solidFill>
              </a:rPr>
              <a:t>350</a:t>
            </a:r>
            <a:r>
              <a:rPr lang="zh-CN" altLang="en-US" dirty="0">
                <a:solidFill>
                  <a:schemeClr val="accent1"/>
                </a:solidFill>
              </a:rPr>
              <a:t>多</a:t>
            </a:r>
            <a:r>
              <a:rPr lang="zh-CN" altLang="en-US" dirty="0" smtClean="0">
                <a:solidFill>
                  <a:schemeClr val="accent1"/>
                </a:solidFill>
              </a:rPr>
              <a:t>个项目，</a:t>
            </a:r>
            <a:r>
              <a:rPr lang="en-US" altLang="zh-CN" dirty="0" smtClean="0">
                <a:solidFill>
                  <a:schemeClr val="accent1"/>
                </a:solidFill>
              </a:rPr>
              <a:t>160</a:t>
            </a:r>
            <a:r>
              <a:rPr lang="zh-CN" altLang="en-US" dirty="0" smtClean="0">
                <a:solidFill>
                  <a:schemeClr val="accent1"/>
                </a:solidFill>
              </a:rPr>
              <a:t>多个顶级项目</a:t>
            </a:r>
            <a:endParaRPr lang="en-US" altLang="zh-CN" dirty="0">
              <a:solidFill>
                <a:schemeClr val="accent1"/>
              </a:solidFill>
            </a:endParaRPr>
          </a:p>
          <a:p>
            <a:pPr lvl="1"/>
            <a:r>
              <a:rPr lang="zh-CN" altLang="en-US" dirty="0">
                <a:solidFill>
                  <a:schemeClr val="accent1"/>
                </a:solidFill>
              </a:rPr>
              <a:t>所有的开发都志愿</a:t>
            </a:r>
            <a:r>
              <a:rPr lang="zh-CN" altLang="en-US" dirty="0" smtClean="0">
                <a:solidFill>
                  <a:schemeClr val="accent1"/>
                </a:solidFill>
              </a:rPr>
              <a:t>完成</a:t>
            </a:r>
            <a:endParaRPr lang="en-US" altLang="zh-CN" dirty="0" smtClean="0">
              <a:solidFill>
                <a:schemeClr val="accent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accent1"/>
                </a:solidFill>
              </a:rPr>
              <a:t>绝大部分大数据项目都在</a:t>
            </a:r>
            <a:r>
              <a:rPr lang="en-US" altLang="zh-CN" dirty="0" smtClean="0">
                <a:solidFill>
                  <a:schemeClr val="accent1"/>
                </a:solidFill>
              </a:rPr>
              <a:t>ASF</a:t>
            </a:r>
          </a:p>
          <a:p>
            <a:pPr lvl="1"/>
            <a:endParaRPr lang="en-US" altLang="zh-CN" dirty="0" smtClean="0">
              <a:solidFill>
                <a:schemeClr val="accent1"/>
              </a:solidFill>
            </a:endParaRPr>
          </a:p>
          <a:p>
            <a:pPr lvl="1"/>
            <a:r>
              <a:rPr lang="en-US" altLang="zh-CN" dirty="0" smtClean="0">
                <a:solidFill>
                  <a:schemeClr val="accent1"/>
                </a:solidFill>
              </a:rPr>
              <a:t>Community</a:t>
            </a:r>
            <a:r>
              <a:rPr lang="zh-CN" altLang="en-US" dirty="0" smtClean="0">
                <a:solidFill>
                  <a:schemeClr val="accent1"/>
                </a:solidFill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</a:rPr>
              <a:t>over</a:t>
            </a:r>
            <a:r>
              <a:rPr lang="zh-CN" altLang="en-US" dirty="0" smtClean="0">
                <a:solidFill>
                  <a:schemeClr val="accent1"/>
                </a:solidFill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</a:rPr>
              <a:t>Code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304" y="4629978"/>
            <a:ext cx="3700013" cy="148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0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ASF</a:t>
            </a:r>
            <a:r>
              <a:rPr kumimoji="1" lang="zh-CN" altLang="en-US" dirty="0" smtClean="0"/>
              <a:t>社区角色</a:t>
            </a:r>
            <a:endParaRPr kumimoji="1" lang="zh-CN" altLang="en-US" dirty="0"/>
          </a:p>
        </p:txBody>
      </p:sp>
      <p:sp>
        <p:nvSpPr>
          <p:cNvPr id="35" name="Content Placeholder 34"/>
          <p:cNvSpPr>
            <a:spLocks noGrp="1"/>
          </p:cNvSpPr>
          <p:nvPr>
            <p:ph idx="1"/>
          </p:nvPr>
        </p:nvSpPr>
        <p:spPr>
          <a:xfrm>
            <a:off x="457200" y="1389871"/>
            <a:ext cx="8435009" cy="4586859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</a:rPr>
              <a:t>ASF </a:t>
            </a:r>
            <a:r>
              <a:rPr lang="zh-CN" altLang="en-US" dirty="0">
                <a:solidFill>
                  <a:schemeClr val="accent1"/>
                </a:solidFill>
              </a:rPr>
              <a:t>会员 </a:t>
            </a:r>
            <a:r>
              <a:rPr lang="en-US" altLang="zh-CN" dirty="0">
                <a:solidFill>
                  <a:schemeClr val="accent1"/>
                </a:solidFill>
              </a:rPr>
              <a:t>– ASF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Member</a:t>
            </a:r>
          </a:p>
          <a:p>
            <a:r>
              <a:rPr lang="zh-CN" altLang="en-US" dirty="0">
                <a:solidFill>
                  <a:schemeClr val="accent1"/>
                </a:solidFill>
              </a:rPr>
              <a:t>董事会</a:t>
            </a:r>
            <a:r>
              <a:rPr lang="en-US" altLang="zh-CN" dirty="0">
                <a:solidFill>
                  <a:schemeClr val="accent1"/>
                </a:solidFill>
              </a:rPr>
              <a:t>- Board</a:t>
            </a:r>
          </a:p>
          <a:p>
            <a:r>
              <a:rPr lang="zh-CN" altLang="en-US" dirty="0">
                <a:solidFill>
                  <a:schemeClr val="accent1"/>
                </a:solidFill>
              </a:rPr>
              <a:t>孵化器管理委员会</a:t>
            </a:r>
            <a:r>
              <a:rPr lang="en-US" altLang="zh-CN" dirty="0">
                <a:solidFill>
                  <a:schemeClr val="accent1"/>
                </a:solidFill>
              </a:rPr>
              <a:t> – IPMC</a:t>
            </a:r>
          </a:p>
          <a:p>
            <a:pPr marL="742950" lvl="2" indent="-342900"/>
            <a:r>
              <a:rPr lang="en-US" altLang="zh-CN" dirty="0" err="1">
                <a:solidFill>
                  <a:schemeClr val="accent1"/>
                </a:solidFill>
              </a:rPr>
              <a:t>Podling</a:t>
            </a:r>
            <a:endParaRPr lang="en-US" altLang="zh-CN" dirty="0">
              <a:solidFill>
                <a:schemeClr val="accent1"/>
              </a:solidFill>
            </a:endParaRPr>
          </a:p>
          <a:p>
            <a:r>
              <a:rPr lang="zh-CN" altLang="en-US" dirty="0">
                <a:solidFill>
                  <a:schemeClr val="accent1"/>
                </a:solidFill>
              </a:rPr>
              <a:t>项目管理委员会 </a:t>
            </a:r>
            <a:r>
              <a:rPr lang="en-US" altLang="zh-CN" dirty="0">
                <a:solidFill>
                  <a:schemeClr val="accent1"/>
                </a:solidFill>
              </a:rPr>
              <a:t>– PPMC</a:t>
            </a:r>
          </a:p>
          <a:p>
            <a:pPr marL="742950" lvl="2" indent="-342900"/>
            <a:r>
              <a:rPr lang="zh-CN" altLang="en-US" dirty="0">
                <a:solidFill>
                  <a:schemeClr val="accent1"/>
                </a:solidFill>
              </a:rPr>
              <a:t>项目管理委员会成员</a:t>
            </a:r>
            <a:r>
              <a:rPr lang="en-US" altLang="zh-CN" dirty="0">
                <a:solidFill>
                  <a:schemeClr val="accent1"/>
                </a:solidFill>
              </a:rPr>
              <a:t> – PMC Member</a:t>
            </a:r>
          </a:p>
          <a:p>
            <a:r>
              <a:rPr lang="zh-CN" altLang="en-US" dirty="0">
                <a:solidFill>
                  <a:schemeClr val="accent1"/>
                </a:solidFill>
              </a:rPr>
              <a:t>提交者</a:t>
            </a:r>
            <a:r>
              <a:rPr lang="en-US" altLang="zh-CN" dirty="0">
                <a:solidFill>
                  <a:schemeClr val="accent1"/>
                </a:solidFill>
              </a:rPr>
              <a:t> - Committer</a:t>
            </a:r>
          </a:p>
          <a:p>
            <a:r>
              <a:rPr lang="zh-CN" altLang="en-US" dirty="0">
                <a:solidFill>
                  <a:schemeClr val="accent1"/>
                </a:solidFill>
              </a:rPr>
              <a:t>贡献者</a:t>
            </a:r>
            <a:r>
              <a:rPr lang="en-US" altLang="zh-CN" dirty="0">
                <a:solidFill>
                  <a:schemeClr val="accent1"/>
                </a:solidFill>
              </a:rPr>
              <a:t> - Contributor</a:t>
            </a:r>
          </a:p>
          <a:p>
            <a:r>
              <a:rPr lang="zh-CN" altLang="en-US" dirty="0">
                <a:solidFill>
                  <a:schemeClr val="accent1"/>
                </a:solidFill>
              </a:rPr>
              <a:t>用户</a:t>
            </a:r>
            <a:r>
              <a:rPr lang="en-US" altLang="zh-CN" dirty="0">
                <a:solidFill>
                  <a:schemeClr val="accent1"/>
                </a:solidFill>
              </a:rPr>
              <a:t> - User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304" y="4629978"/>
            <a:ext cx="3700013" cy="148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8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Apache</a:t>
            </a:r>
            <a:r>
              <a:rPr kumimoji="1" lang="zh-CN" altLang="en-US" dirty="0" smtClean="0"/>
              <a:t> 孵化项目流程</a:t>
            </a:r>
            <a:endParaRPr kumimoji="1" lang="zh-CN" altLang="en-US" dirty="0"/>
          </a:p>
        </p:txBody>
      </p:sp>
      <p:sp>
        <p:nvSpPr>
          <p:cNvPr id="35" name="Content Placeholder 34"/>
          <p:cNvSpPr>
            <a:spLocks noGrp="1"/>
          </p:cNvSpPr>
          <p:nvPr>
            <p:ph idx="1"/>
          </p:nvPr>
        </p:nvSpPr>
        <p:spPr>
          <a:xfrm>
            <a:off x="457200" y="1389871"/>
            <a:ext cx="7838661" cy="902755"/>
          </a:xfrm>
        </p:spPr>
        <p:txBody>
          <a:bodyPr/>
          <a:lstStyle/>
          <a:p>
            <a:r>
              <a:rPr lang="en-US" dirty="0" smtClean="0"/>
              <a:t>S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907" y="2292626"/>
            <a:ext cx="5044833" cy="37784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64" y="1129832"/>
            <a:ext cx="3801879" cy="313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6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7200" y="278745"/>
            <a:ext cx="7202557" cy="583200"/>
          </a:xfrm>
        </p:spPr>
        <p:txBody>
          <a:bodyPr>
            <a:normAutofit/>
          </a:bodyPr>
          <a:lstStyle/>
          <a:p>
            <a:r>
              <a:rPr lang="zh-CN" altLang="en-US" dirty="0"/>
              <a:t>共识决策 </a:t>
            </a:r>
            <a:r>
              <a:rPr lang="en-US" altLang="zh-CN" sz="2700" dirty="0" smtClean="0"/>
              <a:t>(c</a:t>
            </a:r>
            <a:r>
              <a:rPr lang="en-US" sz="2700" dirty="0" smtClean="0"/>
              <a:t>onsensus </a:t>
            </a:r>
            <a:r>
              <a:rPr lang="en-US" sz="2700" dirty="0"/>
              <a:t>decision making)</a:t>
            </a:r>
            <a:endParaRPr kumimoji="1" lang="zh-CN" altLang="en-US" sz="27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455570"/>
            <a:ext cx="3551583" cy="4486946"/>
          </a:xfrm>
        </p:spPr>
        <p:txBody>
          <a:bodyPr/>
          <a:lstStyle/>
          <a:p>
            <a:r>
              <a:rPr lang="zh-CN" altLang="en-US" sz="3600" dirty="0" smtClean="0">
                <a:solidFill>
                  <a:srgbClr val="1576BC"/>
                </a:solidFill>
              </a:rPr>
              <a:t>投票机制</a:t>
            </a:r>
            <a:endParaRPr lang="en-US" sz="3600" dirty="0">
              <a:solidFill>
                <a:srgbClr val="1576BC"/>
              </a:solidFill>
            </a:endParaRPr>
          </a:p>
          <a:p>
            <a:pPr lvl="1"/>
            <a:r>
              <a:rPr lang="en-US" sz="3200" dirty="0" smtClean="0">
                <a:solidFill>
                  <a:schemeClr val="accent1"/>
                </a:solidFill>
              </a:rPr>
              <a:t>+</a:t>
            </a:r>
            <a:r>
              <a:rPr lang="en-US" sz="3200" dirty="0">
                <a:solidFill>
                  <a:schemeClr val="accent1"/>
                </a:solidFill>
              </a:rPr>
              <a:t>1 </a:t>
            </a:r>
            <a:r>
              <a:rPr lang="en-US" sz="3200" dirty="0" smtClean="0">
                <a:solidFill>
                  <a:schemeClr val="accent1"/>
                </a:solidFill>
              </a:rPr>
              <a:t>– </a:t>
            </a:r>
            <a:r>
              <a:rPr lang="zh-CN" altLang="en-US" sz="3200" dirty="0" smtClean="0">
                <a:solidFill>
                  <a:schemeClr val="accent1"/>
                </a:solidFill>
              </a:rPr>
              <a:t>赞成</a:t>
            </a:r>
            <a:endParaRPr lang="en-US" sz="3200" dirty="0">
              <a:solidFill>
                <a:schemeClr val="accent1"/>
              </a:solidFill>
            </a:endParaRPr>
          </a:p>
          <a:p>
            <a:pPr lvl="1"/>
            <a:r>
              <a:rPr lang="en-US" sz="3200" dirty="0" smtClean="0">
                <a:solidFill>
                  <a:schemeClr val="accent1"/>
                </a:solidFill>
              </a:rPr>
              <a:t>+</a:t>
            </a:r>
            <a:r>
              <a:rPr lang="en-US" sz="3200" dirty="0">
                <a:solidFill>
                  <a:schemeClr val="accent1"/>
                </a:solidFill>
              </a:rPr>
              <a:t>0 </a:t>
            </a:r>
            <a:r>
              <a:rPr lang="en-US" sz="3200" dirty="0" smtClean="0">
                <a:solidFill>
                  <a:schemeClr val="accent1"/>
                </a:solidFill>
              </a:rPr>
              <a:t>– </a:t>
            </a:r>
            <a:r>
              <a:rPr lang="zh-CN" altLang="en-US" sz="3200" dirty="0" smtClean="0">
                <a:solidFill>
                  <a:schemeClr val="accent1"/>
                </a:solidFill>
              </a:rPr>
              <a:t>中立</a:t>
            </a:r>
            <a:endParaRPr lang="en-US" sz="3200" dirty="0">
              <a:solidFill>
                <a:schemeClr val="accent1"/>
              </a:solidFill>
            </a:endParaRPr>
          </a:p>
          <a:p>
            <a:pPr lvl="1"/>
            <a:r>
              <a:rPr lang="it-IT" sz="3200" dirty="0" smtClean="0">
                <a:solidFill>
                  <a:schemeClr val="accent1"/>
                </a:solidFill>
              </a:rPr>
              <a:t>-</a:t>
            </a:r>
            <a:r>
              <a:rPr lang="it-IT" sz="3200" dirty="0">
                <a:solidFill>
                  <a:schemeClr val="accent1"/>
                </a:solidFill>
              </a:rPr>
              <a:t>1 </a:t>
            </a:r>
            <a:r>
              <a:rPr lang="it-IT" sz="3200" dirty="0" smtClean="0">
                <a:solidFill>
                  <a:schemeClr val="accent1"/>
                </a:solidFill>
              </a:rPr>
              <a:t>– </a:t>
            </a:r>
            <a:r>
              <a:rPr lang="zh-CN" altLang="en-US" sz="3200" dirty="0" smtClean="0">
                <a:solidFill>
                  <a:schemeClr val="accent1"/>
                </a:solidFill>
              </a:rPr>
              <a:t>反对</a:t>
            </a:r>
            <a:endParaRPr lang="en-US" altLang="zh-CN" sz="3200" dirty="0" smtClean="0">
              <a:solidFill>
                <a:schemeClr val="accent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058478" y="1410272"/>
            <a:ext cx="4797829" cy="4432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spcBef>
                <a:spcPct val="20000"/>
              </a:spcBef>
              <a:buFont typeface="Arial"/>
              <a:buChar char="•"/>
              <a:defRPr sz="3600">
                <a:solidFill>
                  <a:srgbClr val="1576BC"/>
                </a:solidFill>
                <a:ea typeface="微软雅黑"/>
              </a:defRPr>
            </a:lvl1pPr>
            <a:lvl2pPr marL="742950" lvl="1" indent="-285750">
              <a:spcBef>
                <a:spcPct val="20000"/>
              </a:spcBef>
              <a:buFont typeface="Arial"/>
              <a:buChar char="–"/>
              <a:defRPr sz="3200">
                <a:solidFill>
                  <a:schemeClr val="accent1"/>
                </a:solidFill>
                <a:ea typeface="微软雅黑"/>
              </a:defRPr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000">
                <a:solidFill>
                  <a:srgbClr val="FFFFFF"/>
                </a:solidFill>
                <a:ea typeface="微软雅黑"/>
              </a:defRPr>
            </a:lvl3pPr>
            <a:lvl4pPr marL="1600200" indent="-228600">
              <a:spcBef>
                <a:spcPct val="20000"/>
              </a:spcBef>
              <a:buFont typeface="Arial"/>
              <a:buChar char="–"/>
              <a:defRPr>
                <a:solidFill>
                  <a:srgbClr val="FFFFFF"/>
                </a:solidFill>
                <a:ea typeface="微软雅黑"/>
              </a:defRPr>
            </a:lvl4pPr>
            <a:lvl5pPr marL="2057400" indent="-228600">
              <a:spcBef>
                <a:spcPct val="20000"/>
              </a:spcBef>
              <a:buFont typeface="Arial"/>
              <a:buChar char="»"/>
              <a:defRPr>
                <a:solidFill>
                  <a:srgbClr val="FFFFFF"/>
                </a:solidFill>
                <a:ea typeface="微软雅黑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zh-CN" altLang="en-US" dirty="0"/>
              <a:t>规则</a:t>
            </a:r>
            <a:endParaRPr lang="en-US" dirty="0"/>
          </a:p>
          <a:p>
            <a:pPr lvl="1"/>
            <a:r>
              <a:rPr lang="zh-CN" altLang="en-US" dirty="0"/>
              <a:t>最少净获得</a:t>
            </a:r>
            <a:r>
              <a:rPr lang="en-US" dirty="0"/>
              <a:t>3</a:t>
            </a:r>
            <a:r>
              <a:rPr lang="zh-CN" altLang="en-US" dirty="0"/>
              <a:t>票赞成</a:t>
            </a:r>
            <a:endParaRPr lang="en-US" altLang="zh-CN" dirty="0"/>
          </a:p>
          <a:p>
            <a:pPr lvl="2"/>
            <a:r>
              <a:rPr lang="zh-CN" altLang="en-US" dirty="0"/>
              <a:t>例外</a:t>
            </a:r>
            <a:endParaRPr lang="en-US" dirty="0"/>
          </a:p>
          <a:p>
            <a:pPr lvl="1"/>
            <a:r>
              <a:rPr lang="en-US" dirty="0"/>
              <a:t>72</a:t>
            </a:r>
            <a:r>
              <a:rPr lang="zh-CN" altLang="en-US" dirty="0"/>
              <a:t>小时</a:t>
            </a:r>
            <a:r>
              <a:rPr lang="en-US" dirty="0"/>
              <a:t> </a:t>
            </a:r>
            <a:r>
              <a:rPr lang="zh-CN" altLang="en-US" dirty="0"/>
              <a:t>投票时间</a:t>
            </a:r>
            <a:endParaRPr lang="en-US" dirty="0"/>
          </a:p>
          <a:p>
            <a:pPr lvl="1"/>
            <a:r>
              <a:rPr lang="zh-CN" altLang="en-US" dirty="0"/>
              <a:t>欢迎每一个人投票</a:t>
            </a:r>
            <a:endParaRPr lang="en-US" dirty="0"/>
          </a:p>
          <a:p>
            <a:pPr lvl="1"/>
            <a:r>
              <a:rPr lang="en-US" altLang="zh-CN" dirty="0"/>
              <a:t>Binding &amp; no-binding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00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7200" y="278745"/>
            <a:ext cx="7202557" cy="5832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Kylin</a:t>
            </a:r>
            <a:r>
              <a:rPr lang="zh-CN" altLang="en-US" dirty="0" smtClean="0"/>
              <a:t>实践：寻找</a:t>
            </a:r>
            <a:r>
              <a:rPr lang="en-US" altLang="zh-CN" dirty="0" smtClean="0"/>
              <a:t>Mentor</a:t>
            </a:r>
            <a:endParaRPr kumimoji="1" lang="zh-CN" altLang="en-US" sz="27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410272"/>
            <a:ext cx="8399107" cy="4432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spcBef>
                <a:spcPct val="20000"/>
              </a:spcBef>
              <a:buFont typeface="Arial"/>
              <a:buChar char="•"/>
              <a:defRPr sz="3600">
                <a:solidFill>
                  <a:srgbClr val="1576BC"/>
                </a:solidFill>
                <a:ea typeface="微软雅黑"/>
              </a:defRPr>
            </a:lvl1pPr>
            <a:lvl2pPr marL="742950" lvl="1" indent="-285750">
              <a:spcBef>
                <a:spcPct val="20000"/>
              </a:spcBef>
              <a:buFont typeface="Arial"/>
              <a:buChar char="–"/>
              <a:defRPr sz="3200">
                <a:solidFill>
                  <a:schemeClr val="accent1"/>
                </a:solidFill>
                <a:ea typeface="微软雅黑"/>
              </a:defRPr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000">
                <a:solidFill>
                  <a:srgbClr val="FFFFFF"/>
                </a:solidFill>
                <a:ea typeface="微软雅黑"/>
              </a:defRPr>
            </a:lvl3pPr>
            <a:lvl4pPr marL="1600200" indent="-228600">
              <a:spcBef>
                <a:spcPct val="20000"/>
              </a:spcBef>
              <a:buFont typeface="Arial"/>
              <a:buChar char="–"/>
              <a:defRPr>
                <a:solidFill>
                  <a:srgbClr val="FFFFFF"/>
                </a:solidFill>
                <a:ea typeface="微软雅黑"/>
              </a:defRPr>
            </a:lvl4pPr>
            <a:lvl5pPr marL="2057400" indent="-228600">
              <a:spcBef>
                <a:spcPct val="20000"/>
              </a:spcBef>
              <a:buFont typeface="Arial"/>
              <a:buChar char="»"/>
              <a:defRPr>
                <a:solidFill>
                  <a:srgbClr val="FFFFFF"/>
                </a:solidFill>
                <a:ea typeface="微软雅黑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dirty="0" smtClean="0"/>
              <a:t>Apache Kylin Mentors</a:t>
            </a:r>
          </a:p>
          <a:p>
            <a:pPr lvl="1"/>
            <a:r>
              <a:rPr lang="en-US" dirty="0" smtClean="0"/>
              <a:t>Ted Dunning (IPMC Chair)</a:t>
            </a:r>
          </a:p>
          <a:p>
            <a:pPr lvl="1"/>
            <a:r>
              <a:rPr lang="en-US" dirty="0" smtClean="0"/>
              <a:t>Henry </a:t>
            </a:r>
            <a:r>
              <a:rPr lang="en-US" dirty="0" err="1" smtClean="0"/>
              <a:t>Saputra</a:t>
            </a:r>
            <a:endParaRPr lang="en-US" dirty="0" smtClean="0"/>
          </a:p>
          <a:p>
            <a:pPr lvl="1"/>
            <a:r>
              <a:rPr lang="en-US" dirty="0" smtClean="0"/>
              <a:t>Julian Hydra</a:t>
            </a:r>
          </a:p>
          <a:p>
            <a:pPr lvl="1"/>
            <a:r>
              <a:rPr lang="en-US" dirty="0"/>
              <a:t>P. Taylor Goetz </a:t>
            </a:r>
            <a:endParaRPr lang="en-US" dirty="0" smtClean="0"/>
          </a:p>
          <a:p>
            <a:pPr lvl="1"/>
            <a:r>
              <a:rPr lang="en-US" dirty="0" smtClean="0"/>
              <a:t>Owen O’Malley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29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7200" y="278745"/>
            <a:ext cx="7202557" cy="5832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Kylin</a:t>
            </a:r>
            <a:r>
              <a:rPr lang="zh-CN" altLang="en-US" dirty="0" smtClean="0"/>
              <a:t>实践：撰写</a:t>
            </a:r>
            <a:r>
              <a:rPr lang="en-US" altLang="zh-CN" dirty="0" smtClean="0"/>
              <a:t>Proposal</a:t>
            </a:r>
            <a:endParaRPr kumimoji="1" lang="zh-CN" altLang="en-US" sz="27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035" y="1245142"/>
            <a:ext cx="5804453" cy="465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5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7200" y="278745"/>
            <a:ext cx="7202557" cy="5832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Kylin</a:t>
            </a:r>
            <a:r>
              <a:rPr lang="zh-CN" altLang="en-US" dirty="0" smtClean="0"/>
              <a:t>实践：讨论及投票</a:t>
            </a:r>
            <a:endParaRPr kumimoji="1" lang="zh-CN" altLang="en-US" sz="2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782" y="975596"/>
            <a:ext cx="3914309" cy="24964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8553"/>
            <a:ext cx="5038008" cy="498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0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4400" dirty="0" smtClean="0"/>
              <a:t>关于</a:t>
            </a:r>
            <a:r>
              <a:rPr kumimoji="1" lang="en-US" altLang="zh-CN" sz="4400" dirty="0" smtClean="0"/>
              <a:t>Apache</a:t>
            </a:r>
            <a:r>
              <a:rPr kumimoji="1" lang="zh-CN" altLang="en-US" sz="4400" dirty="0" smtClean="0"/>
              <a:t> </a:t>
            </a:r>
            <a:r>
              <a:rPr kumimoji="1" lang="en-US" altLang="zh-CN" sz="4400" dirty="0" smtClean="0"/>
              <a:t>Kylin</a:t>
            </a:r>
          </a:p>
          <a:p>
            <a:pPr>
              <a:lnSpc>
                <a:spcPct val="150000"/>
              </a:lnSpc>
            </a:pPr>
            <a:r>
              <a:rPr kumimoji="1" lang="zh-CN" altLang="en-US" sz="4400" dirty="0" smtClean="0"/>
              <a:t>技术原理及架构</a:t>
            </a:r>
            <a:endParaRPr kumimoji="1" lang="en-US" altLang="zh-CN" sz="4400" dirty="0" smtClean="0"/>
          </a:p>
          <a:p>
            <a:pPr>
              <a:lnSpc>
                <a:spcPct val="150000"/>
              </a:lnSpc>
            </a:pPr>
            <a:r>
              <a:rPr kumimoji="1" lang="en-US" altLang="zh-CN" sz="4400" dirty="0" smtClean="0"/>
              <a:t>Kylin</a:t>
            </a:r>
            <a:r>
              <a:rPr kumimoji="1" lang="zh-CN" altLang="en-US" sz="4400" dirty="0" smtClean="0"/>
              <a:t>的开源之旅</a:t>
            </a:r>
            <a:endParaRPr kumimoji="1" lang="en-US" altLang="zh-CN" sz="4400" dirty="0" smtClean="0"/>
          </a:p>
          <a:p>
            <a:pPr>
              <a:lnSpc>
                <a:spcPct val="150000"/>
              </a:lnSpc>
            </a:pPr>
            <a:r>
              <a:rPr kumimoji="1" lang="en-US" altLang="zh-CN" sz="4400" dirty="0" smtClean="0"/>
              <a:t>Q&amp;A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议题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>
            <a:off x="2289691" y="1189454"/>
            <a:ext cx="4744798" cy="424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3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7200" y="278745"/>
            <a:ext cx="7202557" cy="5832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Kylin</a:t>
            </a:r>
            <a:r>
              <a:rPr lang="zh-CN" altLang="en-US" dirty="0" smtClean="0"/>
              <a:t>实践：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Apache</a:t>
            </a:r>
            <a:r>
              <a:rPr lang="zh-CN" altLang="en-US" dirty="0" smtClean="0"/>
              <a:t> </a:t>
            </a:r>
            <a:r>
              <a:rPr lang="en-US" altLang="zh-CN" dirty="0" smtClean="0"/>
              <a:t>Way</a:t>
            </a:r>
            <a:endParaRPr kumimoji="1" lang="zh-CN" altLang="en-US" sz="27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86407" y="1261440"/>
            <a:ext cx="6626087" cy="4862513"/>
          </a:xfrm>
        </p:spPr>
        <p:txBody>
          <a:bodyPr>
            <a:no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</a:rPr>
              <a:t>社区的核心是参与的人</a:t>
            </a:r>
            <a:endParaRPr lang="en-US" altLang="zh-CN" dirty="0" smtClean="0">
              <a:solidFill>
                <a:schemeClr val="accent1"/>
              </a:solidFill>
            </a:endParaRPr>
          </a:p>
          <a:p>
            <a:r>
              <a:rPr lang="zh-CN" altLang="en-US" dirty="0" smtClean="0">
                <a:solidFill>
                  <a:schemeClr val="accent1"/>
                </a:solidFill>
              </a:rPr>
              <a:t>始终在邮件列表里沟通</a:t>
            </a:r>
            <a:endParaRPr lang="en-US" altLang="zh-CN" dirty="0" smtClean="0">
              <a:solidFill>
                <a:schemeClr val="accent1"/>
              </a:solidFill>
            </a:endParaRPr>
          </a:p>
          <a:p>
            <a:r>
              <a:rPr lang="zh-CN" altLang="en-US" dirty="0" smtClean="0">
                <a:solidFill>
                  <a:schemeClr val="accent1"/>
                </a:solidFill>
              </a:rPr>
              <a:t>使用英语</a:t>
            </a:r>
            <a:endParaRPr lang="en-US" altLang="zh-CN" dirty="0" smtClean="0">
              <a:solidFill>
                <a:schemeClr val="accent1"/>
              </a:solidFill>
            </a:endParaRPr>
          </a:p>
          <a:p>
            <a:r>
              <a:rPr lang="zh-CN" altLang="en-US" dirty="0" smtClean="0">
                <a:solidFill>
                  <a:schemeClr val="accent1"/>
                </a:solidFill>
              </a:rPr>
              <a:t>积极解答</a:t>
            </a:r>
            <a:endParaRPr lang="en-US" altLang="zh-CN" dirty="0" smtClean="0">
              <a:solidFill>
                <a:schemeClr val="accent1"/>
              </a:solidFill>
            </a:endParaRPr>
          </a:p>
          <a:p>
            <a:r>
              <a:rPr lang="zh-CN" altLang="en-US" dirty="0" smtClean="0">
                <a:solidFill>
                  <a:schemeClr val="accent1"/>
                </a:solidFill>
              </a:rPr>
              <a:t>线下活动</a:t>
            </a:r>
            <a:endParaRPr lang="en-US" altLang="zh-CN" dirty="0" smtClean="0">
              <a:solidFill>
                <a:schemeClr val="accent1"/>
              </a:solidFill>
            </a:endParaRPr>
          </a:p>
          <a:p>
            <a:r>
              <a:rPr lang="zh-CN" altLang="en-US" dirty="0" smtClean="0">
                <a:solidFill>
                  <a:schemeClr val="accent1"/>
                </a:solidFill>
              </a:rPr>
              <a:t>全球技术大会</a:t>
            </a:r>
            <a:endParaRPr lang="en-US" altLang="zh-CN" dirty="0" smtClean="0">
              <a:solidFill>
                <a:schemeClr val="accent1"/>
              </a:solidFill>
            </a:endParaRPr>
          </a:p>
          <a:p>
            <a:r>
              <a:rPr lang="zh-CN" altLang="en-US" dirty="0" smtClean="0">
                <a:solidFill>
                  <a:schemeClr val="accent1"/>
                </a:solidFill>
              </a:rPr>
              <a:t>培养用户，挖掘苗子，不断吸引贡献者</a:t>
            </a:r>
            <a:endParaRPr lang="en-US" altLang="zh-CN" dirty="0" smtClean="0">
              <a:solidFill>
                <a:schemeClr val="accent1"/>
              </a:solidFill>
            </a:endParaRPr>
          </a:p>
          <a:p>
            <a:r>
              <a:rPr lang="zh-CN" altLang="en-US" dirty="0" smtClean="0">
                <a:solidFill>
                  <a:schemeClr val="accent1"/>
                </a:solidFill>
              </a:rPr>
              <a:t>与其他项目形成良好互动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88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7200" y="278745"/>
            <a:ext cx="7202557" cy="5832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Kylin</a:t>
            </a:r>
            <a:r>
              <a:rPr lang="zh-CN" altLang="en-US" dirty="0" smtClean="0"/>
              <a:t>实践：毕业成为顶级项目</a:t>
            </a:r>
            <a:endParaRPr kumimoji="1" lang="zh-CN" altLang="en-US" sz="2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81435"/>
            <a:ext cx="4290111" cy="418691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110" y="981435"/>
            <a:ext cx="4722284" cy="464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4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7200" y="278745"/>
            <a:ext cx="7202557" cy="5832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Kylin</a:t>
            </a:r>
            <a:r>
              <a:rPr lang="zh-CN" altLang="en-US" dirty="0" smtClean="0"/>
              <a:t>实践：毕业成为顶级项目</a:t>
            </a:r>
            <a:endParaRPr kumimoji="1" lang="zh-CN" altLang="en-US" sz="27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71" y="1060728"/>
            <a:ext cx="4598504" cy="42936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93" y="1060728"/>
            <a:ext cx="4190362" cy="363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1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7200" y="278745"/>
            <a:ext cx="7202557" cy="5832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Kylin</a:t>
            </a:r>
            <a:r>
              <a:rPr lang="zh-CN" altLang="en-US" dirty="0" smtClean="0"/>
              <a:t>实践：</a:t>
            </a:r>
            <a:r>
              <a:rPr lang="en-US" altLang="zh-CN" dirty="0" smtClean="0"/>
              <a:t>TLP</a:t>
            </a:r>
            <a:r>
              <a:rPr lang="zh-CN" altLang="en-US" dirty="0" smtClean="0"/>
              <a:t>是个新的开始</a:t>
            </a:r>
            <a:endParaRPr kumimoji="1" lang="zh-CN" altLang="en-US" sz="2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1201530"/>
            <a:ext cx="6327914" cy="22975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617" y="3499049"/>
            <a:ext cx="3445566" cy="258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8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4"/>
          <p:cNvSpPr>
            <a:spLocks noGrp="1"/>
          </p:cNvSpPr>
          <p:nvPr>
            <p:ph idx="1"/>
          </p:nvPr>
        </p:nvSpPr>
        <p:spPr>
          <a:xfrm>
            <a:off x="457200" y="1389871"/>
            <a:ext cx="7838661" cy="902755"/>
          </a:xfrm>
        </p:spPr>
        <p:txBody>
          <a:bodyPr/>
          <a:lstStyle/>
          <a:p>
            <a:r>
              <a:rPr lang="en-US" dirty="0" smtClean="0"/>
              <a:t>S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2820552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 smtClean="0">
                <a:solidFill>
                  <a:schemeClr val="accent1"/>
                </a:solidFill>
              </a:rPr>
              <a:t>Community Over Code</a:t>
            </a:r>
            <a:endParaRPr lang="en-US" sz="7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87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成功开源项目背后的创业公司</a:t>
            </a:r>
            <a:endParaRPr kumimoji="1" lang="zh-CN" altLang="en-US" dirty="0"/>
          </a:p>
        </p:txBody>
      </p:sp>
      <p:sp>
        <p:nvSpPr>
          <p:cNvPr id="35" name="Content Placeholder 34"/>
          <p:cNvSpPr>
            <a:spLocks noGrp="1"/>
          </p:cNvSpPr>
          <p:nvPr>
            <p:ph idx="1"/>
          </p:nvPr>
        </p:nvSpPr>
        <p:spPr>
          <a:xfrm>
            <a:off x="457200" y="1389871"/>
            <a:ext cx="7838661" cy="902755"/>
          </a:xfrm>
        </p:spPr>
        <p:txBody>
          <a:bodyPr/>
          <a:lstStyle/>
          <a:p>
            <a:r>
              <a:rPr lang="en-US" dirty="0" smtClean="0"/>
              <a:t>S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4905"/>
            <a:ext cx="9144000" cy="459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81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关于</a:t>
            </a:r>
            <a:r>
              <a:rPr kumimoji="1" lang="en-US" altLang="zh-CN" dirty="0" smtClean="0"/>
              <a:t>Kyligence</a:t>
            </a:r>
            <a:endParaRPr kumimoji="1"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91" y="1842553"/>
            <a:ext cx="8067799" cy="351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5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>
            <a:off x="2289691" y="1189454"/>
            <a:ext cx="4744798" cy="4246842"/>
          </a:xfrm>
          <a:prstGeom prst="rect">
            <a:avLst/>
          </a:prstGeom>
        </p:spPr>
      </p:pic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关于</a:t>
            </a:r>
            <a:r>
              <a:rPr kumimoji="1" lang="en-US" altLang="zh-CN" dirty="0" smtClean="0"/>
              <a:t>Apache</a:t>
            </a:r>
            <a:r>
              <a:rPr kumimoji="1" lang="zh-CN" altLang="en-US" dirty="0" smtClean="0"/>
              <a:t>  </a:t>
            </a:r>
            <a:r>
              <a:rPr kumimoji="1" lang="en-US" altLang="zh-CN" dirty="0" smtClean="0"/>
              <a:t>Kylin</a:t>
            </a:r>
          </a:p>
          <a:p>
            <a:pPr lvl="1"/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kylin.apache.org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微信公众号：</a:t>
            </a:r>
            <a:r>
              <a:rPr kumimoji="1" lang="en-US" altLang="zh-CN" dirty="0" smtClean="0"/>
              <a:t>@</a:t>
            </a:r>
            <a:r>
              <a:rPr kumimoji="1" lang="en-US" altLang="zh-CN" dirty="0" err="1" smtClean="0"/>
              <a:t>ApacheKylin</a:t>
            </a:r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r>
              <a:rPr kumimoji="1" lang="zh-CN" altLang="en-US" dirty="0" smtClean="0"/>
              <a:t>关于</a:t>
            </a:r>
            <a:r>
              <a:rPr kumimoji="1" lang="en-US" altLang="zh-CN" dirty="0" smtClean="0"/>
              <a:t>Kyligence</a:t>
            </a:r>
          </a:p>
          <a:p>
            <a:pPr lvl="1"/>
            <a:r>
              <a:rPr kumimoji="1" lang="en-US" altLang="zh-CN" dirty="0" smtClean="0"/>
              <a:t>http://kyligence.io</a:t>
            </a:r>
          </a:p>
          <a:p>
            <a:pPr lvl="1"/>
            <a:r>
              <a:rPr kumimoji="1" lang="en-US" altLang="zh-CN" dirty="0" err="1" smtClean="0"/>
              <a:t>info@kyligence.io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谢谢</a:t>
            </a:r>
            <a:endParaRPr kumimoji="1" lang="zh-CN" altLang="en-US" dirty="0"/>
          </a:p>
        </p:txBody>
      </p:sp>
      <p:pic>
        <p:nvPicPr>
          <p:cNvPr id="5" name="image18.jpg" descr="qrcode_for_gh_e68a08006f0d_430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94532" y="1961321"/>
            <a:ext cx="3240000" cy="3240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2334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0" y="967409"/>
            <a:ext cx="9144000" cy="5115339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Hadoop</a:t>
            </a:r>
            <a:r>
              <a:rPr kumimoji="1" lang="zh-CN" altLang="en-US" dirty="0" smtClean="0"/>
              <a:t>生产力未得到释放</a:t>
            </a:r>
            <a:endParaRPr kumimoji="1" lang="zh-CN" altLang="en-US" dirty="0"/>
          </a:p>
        </p:txBody>
      </p:sp>
      <p:sp>
        <p:nvSpPr>
          <p:cNvPr id="35" name="Content Placeholder 34"/>
          <p:cNvSpPr>
            <a:spLocks noGrp="1"/>
          </p:cNvSpPr>
          <p:nvPr>
            <p:ph idx="1"/>
          </p:nvPr>
        </p:nvSpPr>
        <p:spPr>
          <a:xfrm>
            <a:off x="457200" y="1389871"/>
            <a:ext cx="7838661" cy="902755"/>
          </a:xfrm>
        </p:spPr>
        <p:txBody>
          <a:bodyPr/>
          <a:lstStyle/>
          <a:p>
            <a:r>
              <a:rPr lang="en-US" dirty="0" smtClean="0"/>
              <a:t>S 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14" y="1389871"/>
            <a:ext cx="8107571" cy="449880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641" y="2648281"/>
            <a:ext cx="3275689" cy="204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2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0" y="967409"/>
            <a:ext cx="9144000" cy="5115339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Kylin</a:t>
            </a:r>
            <a:r>
              <a:rPr kumimoji="1" lang="zh-CN" altLang="en-US" dirty="0" smtClean="0"/>
              <a:t>：用户和大数据间的桥梁</a:t>
            </a:r>
            <a:endParaRPr kumimoji="1" lang="zh-CN" altLang="en-US" dirty="0"/>
          </a:p>
        </p:txBody>
      </p:sp>
      <p:sp>
        <p:nvSpPr>
          <p:cNvPr id="35" name="Content Placeholder 34"/>
          <p:cNvSpPr>
            <a:spLocks noGrp="1"/>
          </p:cNvSpPr>
          <p:nvPr>
            <p:ph idx="1"/>
          </p:nvPr>
        </p:nvSpPr>
        <p:spPr>
          <a:xfrm>
            <a:off x="457200" y="1389871"/>
            <a:ext cx="7838661" cy="902755"/>
          </a:xfrm>
        </p:spPr>
        <p:txBody>
          <a:bodyPr/>
          <a:lstStyle/>
          <a:p>
            <a:r>
              <a:rPr lang="en-US" dirty="0" smtClean="0"/>
              <a:t>S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7900"/>
            <a:ext cx="9144000" cy="488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0" y="967409"/>
            <a:ext cx="9144000" cy="5115339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Apache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Kylin</a:t>
            </a:r>
            <a:r>
              <a:rPr kumimoji="1" lang="zh-CN" altLang="en-US" dirty="0" smtClean="0"/>
              <a:t>的</a:t>
            </a:r>
            <a:r>
              <a:rPr kumimoji="1" lang="zh-CN" altLang="en-US" dirty="0" smtClean="0"/>
              <a:t>用户</a:t>
            </a:r>
            <a:endParaRPr kumimoji="1" lang="zh-CN" altLang="en-US" dirty="0"/>
          </a:p>
        </p:txBody>
      </p:sp>
      <p:sp>
        <p:nvSpPr>
          <p:cNvPr id="35" name="Content Placeholder 34"/>
          <p:cNvSpPr>
            <a:spLocks noGrp="1"/>
          </p:cNvSpPr>
          <p:nvPr>
            <p:ph idx="1"/>
          </p:nvPr>
        </p:nvSpPr>
        <p:spPr>
          <a:xfrm>
            <a:off x="457200" y="1389871"/>
            <a:ext cx="7838661" cy="902755"/>
          </a:xfrm>
        </p:spPr>
        <p:txBody>
          <a:bodyPr/>
          <a:lstStyle/>
          <a:p>
            <a:r>
              <a:rPr lang="en-US" dirty="0" smtClean="0"/>
              <a:t>S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871"/>
            <a:ext cx="9144000" cy="39053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66192" y="5456055"/>
            <a:ext cx="71296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全球的生产环境用户已经达到</a:t>
            </a:r>
            <a:r>
              <a:rPr lang="en-US" sz="2800"/>
              <a:t>100</a:t>
            </a:r>
            <a:r>
              <a:rPr lang="en-US" sz="2800" smtClean="0"/>
              <a:t>+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5600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关于</a:t>
            </a:r>
            <a:r>
              <a:rPr kumimoji="1" lang="en-US" altLang="zh-CN" dirty="0" smtClean="0"/>
              <a:t>Apache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Kylin</a:t>
            </a:r>
            <a:endParaRPr kumimoji="1" lang="zh-CN" altLang="en-US" dirty="0"/>
          </a:p>
        </p:txBody>
      </p:sp>
      <p:sp>
        <p:nvSpPr>
          <p:cNvPr id="35" name="Content Placeholder 34"/>
          <p:cNvSpPr>
            <a:spLocks noGrp="1"/>
          </p:cNvSpPr>
          <p:nvPr>
            <p:ph idx="1"/>
          </p:nvPr>
        </p:nvSpPr>
        <p:spPr>
          <a:xfrm>
            <a:off x="457200" y="1389871"/>
            <a:ext cx="7838661" cy="902755"/>
          </a:xfrm>
        </p:spPr>
        <p:txBody>
          <a:bodyPr/>
          <a:lstStyle/>
          <a:p>
            <a:r>
              <a:rPr lang="en-US" dirty="0" smtClean="0"/>
              <a:t>S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091" y="1241647"/>
            <a:ext cx="1844229" cy="16497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49" y="2926695"/>
            <a:ext cx="2627311" cy="10519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1232" y="4051423"/>
            <a:ext cx="314794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与Apache</a:t>
            </a:r>
            <a:r>
              <a:rPr lang="en-US" sz="1400" dirty="0"/>
              <a:t> Kylin团队一起合作使Kylin通过孵化成为顶级项目对我而言非常激动人心，Kylin在技术方面当然是振奋人心的，但同样令人兴奋的是Kylin代表了亚洲国家，特别是中国，在开源社区中越来越高的参与度  </a:t>
            </a:r>
            <a:endParaRPr lang="en-US" sz="1400" dirty="0" smtClean="0"/>
          </a:p>
          <a:p>
            <a:r>
              <a:rPr lang="en-US" sz="1400" dirty="0" smtClean="0"/>
              <a:t>               </a:t>
            </a:r>
          </a:p>
          <a:p>
            <a:r>
              <a:rPr lang="en-US" sz="1400" dirty="0" smtClean="0"/>
              <a:t> </a:t>
            </a:r>
            <a:r>
              <a:rPr lang="en-US" sz="1400" dirty="0"/>
              <a:t>—Ted </a:t>
            </a:r>
            <a:r>
              <a:rPr lang="en-US" sz="1400" dirty="0" smtClean="0"/>
              <a:t>Dunning,</a:t>
            </a:r>
          </a:p>
          <a:p>
            <a:r>
              <a:rPr lang="zh-CN" altLang="en-US" sz="1400" dirty="0" smtClean="0"/>
              <a:t>      </a:t>
            </a:r>
            <a:r>
              <a:rPr lang="en-US" sz="1400" dirty="0" smtClean="0"/>
              <a:t>Apache 孵化项目副总裁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4139079" y="1051884"/>
            <a:ext cx="4652674" cy="5030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dirty="0" smtClean="0"/>
              <a:t>顶级项目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Apache </a:t>
            </a:r>
            <a:r>
              <a:rPr lang="en-US" dirty="0"/>
              <a:t>Kylin, </a:t>
            </a:r>
            <a:r>
              <a:rPr lang="en-US" dirty="0" err="1">
                <a:solidFill>
                  <a:srgbClr val="FF0000"/>
                </a:solidFill>
              </a:rPr>
              <a:t>中国唯一</a:t>
            </a:r>
            <a:r>
              <a:rPr lang="en-US" dirty="0" err="1"/>
              <a:t>的Apache顶级开源项目，</a:t>
            </a:r>
            <a:r>
              <a:rPr lang="en-US" dirty="0" err="1" smtClean="0"/>
              <a:t>核心开发者及贡献者都在中国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dirty="0" smtClean="0"/>
              <a:t>行业认可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连续两年荣获</a:t>
            </a:r>
            <a:r>
              <a:rPr lang="zh-CN" altLang="en-US" dirty="0" smtClean="0"/>
              <a:t> </a:t>
            </a:r>
            <a:r>
              <a:rPr lang="en-US" dirty="0" smtClean="0"/>
              <a:t>InfoWorld </a:t>
            </a:r>
            <a:r>
              <a:rPr lang="en-US" dirty="0"/>
              <a:t>”</a:t>
            </a:r>
            <a:r>
              <a:rPr lang="en-US" b="1" dirty="0">
                <a:solidFill>
                  <a:srgbClr val="FF0000"/>
                </a:solidFill>
              </a:rPr>
              <a:t>最佳开源大数据工具奖</a:t>
            </a:r>
            <a:r>
              <a:rPr lang="en-US" dirty="0"/>
              <a:t>”，</a:t>
            </a:r>
            <a:r>
              <a:rPr lang="en-US" dirty="0" smtClean="0"/>
              <a:t>今年更是与</a:t>
            </a:r>
            <a:r>
              <a:rPr lang="zh-CN" altLang="en-US" dirty="0" smtClean="0"/>
              <a:t> </a:t>
            </a:r>
            <a:r>
              <a:rPr lang="en-US" dirty="0" smtClean="0"/>
              <a:t>Google </a:t>
            </a:r>
            <a:r>
              <a:rPr lang="en-US" dirty="0" err="1" smtClean="0"/>
              <a:t>TensorFlow</a:t>
            </a:r>
            <a:r>
              <a:rPr lang="zh-CN" altLang="en-US" dirty="0" smtClean="0"/>
              <a:t> </a:t>
            </a:r>
            <a:r>
              <a:rPr lang="en-US" dirty="0" smtClean="0"/>
              <a:t>一起获得该奖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dirty="0" smtClean="0"/>
              <a:t>用户认可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国内外超过</a:t>
            </a:r>
            <a:r>
              <a:rPr lang="en-US" dirty="0"/>
              <a:t>100多家大型公司正式使用Kylin作为大数据分析平台解决方案，分布各个行业</a:t>
            </a:r>
          </a:p>
        </p:txBody>
      </p:sp>
    </p:spTree>
    <p:extLst>
      <p:ext uri="{BB962C8B-B14F-4D97-AF65-F5344CB8AC3E}">
        <p14:creationId xmlns:p14="http://schemas.microsoft.com/office/powerpoint/2010/main" val="164397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Apache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Kylin</a:t>
            </a:r>
            <a:r>
              <a:rPr kumimoji="1" lang="zh-CN" altLang="en-US" dirty="0" smtClean="0"/>
              <a:t>的发展历程</a:t>
            </a:r>
            <a:endParaRPr kumimoji="1" lang="zh-CN" altLang="en-US" dirty="0"/>
          </a:p>
        </p:txBody>
      </p:sp>
      <p:sp>
        <p:nvSpPr>
          <p:cNvPr id="35" name="Content Placeholder 34"/>
          <p:cNvSpPr>
            <a:spLocks noGrp="1"/>
          </p:cNvSpPr>
          <p:nvPr>
            <p:ph idx="1"/>
          </p:nvPr>
        </p:nvSpPr>
        <p:spPr>
          <a:xfrm>
            <a:off x="457200" y="1389871"/>
            <a:ext cx="7838661" cy="902755"/>
          </a:xfrm>
        </p:spPr>
        <p:txBody>
          <a:bodyPr/>
          <a:lstStyle/>
          <a:p>
            <a:r>
              <a:rPr lang="en-US" dirty="0" smtClean="0"/>
              <a:t>S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8824"/>
            <a:ext cx="9144000" cy="319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62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技术原理</a:t>
            </a:r>
            <a:endParaRPr kumimoji="1" lang="zh-CN" altLang="en-US" dirty="0"/>
          </a:p>
        </p:txBody>
      </p:sp>
      <p:sp>
        <p:nvSpPr>
          <p:cNvPr id="35" name="Content Placeholder 34"/>
          <p:cNvSpPr>
            <a:spLocks noGrp="1"/>
          </p:cNvSpPr>
          <p:nvPr>
            <p:ph idx="1"/>
          </p:nvPr>
        </p:nvSpPr>
        <p:spPr>
          <a:xfrm>
            <a:off x="457200" y="1389871"/>
            <a:ext cx="7838661" cy="902755"/>
          </a:xfrm>
        </p:spPr>
        <p:txBody>
          <a:bodyPr/>
          <a:lstStyle/>
          <a:p>
            <a:r>
              <a:rPr lang="en-US" dirty="0" smtClean="0"/>
              <a:t>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0500"/>
            <a:ext cx="9144000" cy="392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38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理论基础：空间换时间</a:t>
            </a:r>
            <a:endParaRPr kumimoji="1" lang="zh-CN" altLang="en-US" dirty="0"/>
          </a:p>
        </p:txBody>
      </p:sp>
      <p:sp>
        <p:nvSpPr>
          <p:cNvPr id="35" name="Content Placeholder 34"/>
          <p:cNvSpPr>
            <a:spLocks noGrp="1"/>
          </p:cNvSpPr>
          <p:nvPr>
            <p:ph idx="1"/>
          </p:nvPr>
        </p:nvSpPr>
        <p:spPr>
          <a:xfrm>
            <a:off x="457200" y="1389871"/>
            <a:ext cx="7838661" cy="902755"/>
          </a:xfrm>
        </p:spPr>
        <p:txBody>
          <a:bodyPr/>
          <a:lstStyle/>
          <a:p>
            <a:r>
              <a:rPr lang="en-US" dirty="0" smtClean="0"/>
              <a:t>S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0503"/>
            <a:ext cx="9144000" cy="405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83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421</Words>
  <Application>Microsoft Macintosh PowerPoint</Application>
  <PresentationFormat>On-screen Show (4:3)</PresentationFormat>
  <Paragraphs>105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Calibri</vt:lpstr>
      <vt:lpstr>宋体</vt:lpstr>
      <vt:lpstr>微软雅黑</vt:lpstr>
      <vt:lpstr>Arial</vt:lpstr>
      <vt:lpstr>Office 主题</vt:lpstr>
      <vt:lpstr>Apache Kylin ASF顶级开源项目介绍</vt:lpstr>
      <vt:lpstr>议题</vt:lpstr>
      <vt:lpstr>Hadoop生产力未得到释放</vt:lpstr>
      <vt:lpstr>Kylin：用户和大数据间的桥梁</vt:lpstr>
      <vt:lpstr>Apache Kylin的用户</vt:lpstr>
      <vt:lpstr>关于Apache Kylin</vt:lpstr>
      <vt:lpstr>Apache Kylin的发展历程</vt:lpstr>
      <vt:lpstr>技术原理</vt:lpstr>
      <vt:lpstr>理论基础：空间换时间</vt:lpstr>
      <vt:lpstr>理论基础：O(1) vs O(N)</vt:lpstr>
      <vt:lpstr>Apache Kylin 架构</vt:lpstr>
      <vt:lpstr>超高性能的OLAP on Hadoop</vt:lpstr>
      <vt:lpstr>关于ASF</vt:lpstr>
      <vt:lpstr>ASF社区角色</vt:lpstr>
      <vt:lpstr>Apache 孵化项目流程</vt:lpstr>
      <vt:lpstr>共识决策 (consensus decision making)</vt:lpstr>
      <vt:lpstr>Kylin实践：寻找Mentor</vt:lpstr>
      <vt:lpstr>Kylin实践：撰写Proposal</vt:lpstr>
      <vt:lpstr>Kylin实践：讨论及投票</vt:lpstr>
      <vt:lpstr>Kylin实践：The Apache Way</vt:lpstr>
      <vt:lpstr>Kylin实践：毕业成为顶级项目</vt:lpstr>
      <vt:lpstr>Kylin实践：毕业成为顶级项目</vt:lpstr>
      <vt:lpstr>Kylin实践：TLP是个新的开始</vt:lpstr>
      <vt:lpstr>PowerPoint Presentation</vt:lpstr>
      <vt:lpstr>成功开源项目背后的创业公司</vt:lpstr>
      <vt:lpstr>关于Kyligence</vt:lpstr>
      <vt:lpstr>谢谢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永和 王</dc:creator>
  <cp:lastModifiedBy>Han Luke</cp:lastModifiedBy>
  <cp:revision>86</cp:revision>
  <dcterms:created xsi:type="dcterms:W3CDTF">2015-11-20T08:04:49Z</dcterms:created>
  <dcterms:modified xsi:type="dcterms:W3CDTF">2016-11-15T16:23:18Z</dcterms:modified>
</cp:coreProperties>
</file>